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6" r:id="rId8"/>
    <p:sldId id="261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6B8B"/>
    <a:srgbClr val="567A9B"/>
    <a:srgbClr val="A9E3F5"/>
    <a:srgbClr val="0F9EF5"/>
    <a:srgbClr val="8B5554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7"/>
    <p:restoredTop sz="94704"/>
  </p:normalViewPr>
  <p:slideViewPr>
    <p:cSldViewPr snapToGrid="0" snapToObjects="1">
      <p:cViewPr varScale="1">
        <p:scale>
          <a:sx n="111" d="100"/>
          <a:sy n="111" d="100"/>
        </p:scale>
        <p:origin x="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4/1/22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98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9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4/1/22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2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2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4/1/22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44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4/1/22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4/1/22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8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4/1/22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4/1/22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89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4/1/22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05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4/1/22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14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4/1/22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53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9" r:id="rId6"/>
    <p:sldLayoutId id="2147483754" r:id="rId7"/>
    <p:sldLayoutId id="2147483755" r:id="rId8"/>
    <p:sldLayoutId id="2147483756" r:id="rId9"/>
    <p:sldLayoutId id="2147483758" r:id="rId10"/>
    <p:sldLayoutId id="214748375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laurencann@outlook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uhe.2021.10.006" TargetMode="External"/><Relationship Id="rId2" Type="http://schemas.openxmlformats.org/officeDocument/2006/relationships/hyperlink" Target="https://www.mdpi.com/1660-4601/18/15/8054/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5CC50F2E-EF04-4D7A-A09C-5AEF6E5EA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5995" cy="3429000"/>
          </a:xfrm>
          <a:prstGeom prst="rect">
            <a:avLst/>
          </a:prstGeom>
          <a:ln>
            <a:noFill/>
          </a:ln>
          <a:effectLst>
            <a:outerShdw blurRad="342900" dist="2286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7AD51E-A168-490B-B8A6-8AFE86E0F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83A6CE-8C92-7544-BBBF-B21F660114E5}"/>
              </a:ext>
            </a:extLst>
          </p:cNvPr>
          <p:cNvSpPr txBox="1"/>
          <p:nvPr/>
        </p:nvSpPr>
        <p:spPr>
          <a:xfrm>
            <a:off x="9143996" y="488210"/>
            <a:ext cx="382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" panose="02040604050505020304" pitchFamily="18" charset="0"/>
              </a:rPr>
              <a:t>Lauren </a:t>
            </a:r>
            <a:r>
              <a:rPr lang="en-US" dirty="0" err="1">
                <a:latin typeface="Century" panose="02040604050505020304" pitchFamily="18" charset="0"/>
              </a:rPr>
              <a:t>Cann</a:t>
            </a:r>
            <a:r>
              <a:rPr lang="en-US" dirty="0">
                <a:latin typeface="Century" panose="02040604050505020304" pitchFamily="18" charset="0"/>
              </a:rPr>
              <a:t> </a:t>
            </a:r>
          </a:p>
          <a:p>
            <a:r>
              <a:rPr lang="en-US" dirty="0">
                <a:latin typeface="Century" panose="02040604050505020304" pitchFamily="18" charset="0"/>
                <a:hlinkClick r:id="rId2"/>
              </a:rPr>
              <a:t>laurencann@outlook.com</a:t>
            </a:r>
            <a:r>
              <a:rPr lang="en-US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02943C3-ED33-2343-ADF3-36F6EDCEA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159" y="811376"/>
            <a:ext cx="11160995" cy="25814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567A9B"/>
                </a:solidFill>
                <a:latin typeface="Century" panose="02040604050505020304" pitchFamily="18" charset="0"/>
              </a:rPr>
              <a:t>Media Coverage and the Uptake of the COVID-19 Vaccine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46B1D2A0-1416-B143-A6CB-633DC2D2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240"/>
          <a:stretch/>
        </p:blipFill>
        <p:spPr>
          <a:xfrm>
            <a:off x="361799" y="3676761"/>
            <a:ext cx="3824316" cy="28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0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171A-72DE-ED44-86C5-6FE84F34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B6B8B"/>
                </a:solidFill>
                <a:latin typeface="Century" panose="020406040505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75B9-1FB0-4845-8382-C46F3F921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latin typeface="Century" panose="02040604050505020304" pitchFamily="18" charset="0"/>
              </a:rPr>
              <a:t>Denscombe, M. (2017) </a:t>
            </a:r>
            <a:r>
              <a:rPr lang="en-GB" i="1" dirty="0">
                <a:latin typeface="Century" panose="02040604050505020304" pitchFamily="18" charset="0"/>
              </a:rPr>
              <a:t>The Good Research Guide: For Small-Scale Social Research Projects</a:t>
            </a:r>
            <a:r>
              <a:rPr lang="en-GB" dirty="0">
                <a:latin typeface="Century" panose="02040604050505020304" pitchFamily="18" charset="0"/>
              </a:rPr>
              <a:t>. London: Open university Press.</a:t>
            </a:r>
          </a:p>
          <a:p>
            <a:r>
              <a:rPr lang="en-GB" dirty="0">
                <a:latin typeface="Century" panose="02040604050505020304" pitchFamily="18" charset="0"/>
              </a:rPr>
              <a:t>Gerbner, G. (1998) ‘Cultivation Analysis’, </a:t>
            </a:r>
            <a:r>
              <a:rPr lang="en-GB" i="1" dirty="0">
                <a:latin typeface="Century" panose="02040604050505020304" pitchFamily="18" charset="0"/>
              </a:rPr>
              <a:t>Mass Communication and Society</a:t>
            </a:r>
            <a:r>
              <a:rPr lang="en-GB" dirty="0">
                <a:latin typeface="Century" panose="02040604050505020304" pitchFamily="18" charset="0"/>
              </a:rPr>
              <a:t>, 1(3), pp. 175-194. DOI: 10.1080/15205436.1998.9677855. </a:t>
            </a:r>
          </a:p>
          <a:p>
            <a:r>
              <a:rPr lang="en-GB" dirty="0" err="1">
                <a:latin typeface="Century" panose="02040604050505020304" pitchFamily="18" charset="0"/>
              </a:rPr>
              <a:t>Goodlee</a:t>
            </a:r>
            <a:r>
              <a:rPr lang="en-GB" dirty="0">
                <a:latin typeface="Century" panose="02040604050505020304" pitchFamily="18" charset="0"/>
              </a:rPr>
              <a:t>, F. (2019) ‘What should we do about Vaccine Hesitancy?’, </a:t>
            </a:r>
            <a:r>
              <a:rPr lang="en-GB" i="1" dirty="0">
                <a:latin typeface="Century" panose="02040604050505020304" pitchFamily="18" charset="0"/>
              </a:rPr>
              <a:t>The British Medical Journal</a:t>
            </a:r>
            <a:r>
              <a:rPr lang="en-GB" dirty="0">
                <a:latin typeface="Century" panose="02040604050505020304" pitchFamily="18" charset="0"/>
              </a:rPr>
              <a:t>, 365, pp. 1-1. DOI: 10.1136/bmj.l4044.</a:t>
            </a:r>
          </a:p>
          <a:p>
            <a:r>
              <a:rPr lang="en-GB" dirty="0">
                <a:latin typeface="Century" panose="02040604050505020304" pitchFamily="18" charset="0"/>
              </a:rPr>
              <a:t>Hudson, A. and </a:t>
            </a:r>
            <a:r>
              <a:rPr lang="en-GB" dirty="0" err="1">
                <a:latin typeface="Century" panose="02040604050505020304" pitchFamily="18" charset="0"/>
              </a:rPr>
              <a:t>Montelpare</a:t>
            </a:r>
            <a:r>
              <a:rPr lang="en-GB" dirty="0">
                <a:latin typeface="Century" panose="02040604050505020304" pitchFamily="18" charset="0"/>
              </a:rPr>
              <a:t>, W. (2021) ‘Predictors of Vaccine Hesitancy: Implications for COVID-19 Health Messaging’, </a:t>
            </a:r>
            <a:r>
              <a:rPr lang="en-GB" i="1" dirty="0">
                <a:latin typeface="Century" panose="02040604050505020304" pitchFamily="18" charset="0"/>
              </a:rPr>
              <a:t>Environmental Research and Public Health</a:t>
            </a:r>
            <a:r>
              <a:rPr lang="en-GB" dirty="0">
                <a:latin typeface="Century" panose="02040604050505020304" pitchFamily="18" charset="0"/>
              </a:rPr>
              <a:t>, 18(15), pp. 1-14. DOI: </a:t>
            </a:r>
            <a:r>
              <a:rPr lang="en-GB" dirty="0">
                <a:latin typeface="Century" panose="02040604050505020304" pitchFamily="18" charset="0"/>
                <a:hlinkClick r:id="rId2"/>
              </a:rPr>
              <a:t>10.3390/ijerph18158054</a:t>
            </a:r>
            <a:r>
              <a:rPr lang="en-GB" dirty="0">
                <a:latin typeface="Century" panose="02040604050505020304" pitchFamily="18" charset="0"/>
              </a:rPr>
              <a:t>.</a:t>
            </a:r>
          </a:p>
          <a:p>
            <a:r>
              <a:rPr lang="en-GB" dirty="0">
                <a:latin typeface="Century" panose="02040604050505020304" pitchFamily="18" charset="0"/>
              </a:rPr>
              <a:t>Hussain, A., et al. (2018) ‘The Anti-vaccination Movement: A Regression in Modern Medicine’, </a:t>
            </a:r>
            <a:r>
              <a:rPr lang="en-GB" i="1" dirty="0" err="1">
                <a:latin typeface="Century" panose="02040604050505020304" pitchFamily="18" charset="0"/>
              </a:rPr>
              <a:t>Cureus</a:t>
            </a:r>
            <a:r>
              <a:rPr lang="en-GB" dirty="0">
                <a:latin typeface="Century" panose="02040604050505020304" pitchFamily="18" charset="0"/>
              </a:rPr>
              <a:t>, 10(7): e2919. DOI 10.7759/cureus.2919.</a:t>
            </a:r>
          </a:p>
          <a:p>
            <a:r>
              <a:rPr lang="en-GB" dirty="0">
                <a:latin typeface="Century" panose="02040604050505020304" pitchFamily="18" charset="0"/>
              </a:rPr>
              <a:t>Knight, H., et al. (2021) ‘Understanding and Addressing Vaccine Hesitancy in the Context of COVID-19: Development of a Digital Intervention’, </a:t>
            </a:r>
            <a:r>
              <a:rPr lang="en-GB" i="1" dirty="0">
                <a:latin typeface="Century" panose="02040604050505020304" pitchFamily="18" charset="0"/>
              </a:rPr>
              <a:t>Public Health</a:t>
            </a:r>
            <a:r>
              <a:rPr lang="en-GB" dirty="0">
                <a:latin typeface="Century" panose="02040604050505020304" pitchFamily="18" charset="0"/>
              </a:rPr>
              <a:t>, 201, pp. 98-107. DOI: </a:t>
            </a:r>
            <a:r>
              <a:rPr lang="en-GB" u="sng" dirty="0">
                <a:latin typeface="Century" panose="02040604050505020304" pitchFamily="18" charset="0"/>
                <a:hlinkClick r:id="rId3" tooltip="Persistent link using digital object identifier"/>
              </a:rPr>
              <a:t>10.1016/j.puhe.2021.10.006</a:t>
            </a:r>
            <a:r>
              <a:rPr lang="en-GB" u="sng" dirty="0">
                <a:latin typeface="Century" panose="02040604050505020304" pitchFamily="18" charset="0"/>
              </a:rPr>
              <a:t>.</a:t>
            </a:r>
            <a:endParaRPr lang="en-GB" dirty="0">
              <a:latin typeface="Century" panose="02040604050505020304" pitchFamily="18" charset="0"/>
            </a:endParaRP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9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Great Race: A COVID-19 Story - YouTube">
            <a:extLst>
              <a:ext uri="{FF2B5EF4-FFF2-40B4-BE49-F238E27FC236}">
                <a16:creationId xmlns:a16="http://schemas.microsoft.com/office/drawing/2014/main" id="{16DCE6DE-E888-B243-8FA3-4FC842388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61" b="98333" l="10000" r="90000">
                        <a14:foregroundMark x1="13828" y1="45694" x2="19219" y2="57222"/>
                        <a14:foregroundMark x1="19219" y1="57222" x2="22188" y2="72222"/>
                        <a14:foregroundMark x1="22188" y1="72222" x2="26484" y2="71667"/>
                        <a14:foregroundMark x1="26484" y1="71667" x2="27031" y2="70694"/>
                        <a14:foregroundMark x1="69609" y1="69167" x2="73281" y2="72778"/>
                        <a14:foregroundMark x1="73281" y1="72778" x2="76875" y2="69861"/>
                        <a14:foregroundMark x1="76875" y1="69861" x2="79453" y2="52361"/>
                        <a14:foregroundMark x1="79453" y1="52361" x2="81250" y2="57778"/>
                        <a14:foregroundMark x1="39844" y1="98194" x2="39844" y2="92500"/>
                        <a14:foregroundMark x1="59453" y1="98611" x2="59219" y2="90139"/>
                        <a14:foregroundMark x1="42813" y1="9444" x2="45391" y2="9583"/>
                        <a14:foregroundMark x1="77266" y1="55556" x2="77266" y2="54167"/>
                        <a14:foregroundMark x1="47031" y1="7361" x2="47031" y2="7361"/>
                        <a14:foregroundMark x1="23047" y1="48750" x2="23047" y2="48750"/>
                        <a14:foregroundMark x1="63984" y1="24028" x2="63984" y2="24028"/>
                        <a14:foregroundMark x1="77734" y1="51528" x2="77734" y2="50062"/>
                        <a14:foregroundMark x1="42888" y1="91750" x2="43125" y2="91806"/>
                        <a14:foregroundMark x1="49688" y1="92778" x2="49688" y2="92778"/>
                        <a14:backgroundMark x1="41797" y1="91944" x2="41797" y2="91944"/>
                        <a14:backgroundMark x1="41328" y1="91806" x2="42031" y2="92361"/>
                        <a14:backgroundMark x1="77266" y1="48889" x2="77344" y2="50139"/>
                        <a14:backgroundMark x1="77578" y1="49722" x2="77578" y2="49306"/>
                        <a14:backgroundMark x1="77578" y1="48056" x2="77578" y2="49167"/>
                        <a14:backgroundMark x1="77500" y1="51111" x2="77500" y2="50694"/>
                        <a14:backgroundMark x1="42188" y1="91806" x2="42813" y2="9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8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52704-ADE5-334C-8E40-AC699F70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67A9B"/>
                </a:solidFill>
                <a:latin typeface="Century" panose="02040604050505020304" pitchFamily="18" charset="0"/>
              </a:rPr>
              <a:t>Research Aims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09E974-35FA-2549-AB79-F00453FF4EAF}"/>
              </a:ext>
            </a:extLst>
          </p:cNvPr>
          <p:cNvSpPr/>
          <p:nvPr/>
        </p:nvSpPr>
        <p:spPr>
          <a:xfrm>
            <a:off x="1506638" y="3099121"/>
            <a:ext cx="659757" cy="6597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4EFD39-6BCD-5447-A8B8-6EDEAA2C4C2B}"/>
              </a:ext>
            </a:extLst>
          </p:cNvPr>
          <p:cNvSpPr/>
          <p:nvPr/>
        </p:nvSpPr>
        <p:spPr>
          <a:xfrm>
            <a:off x="1506638" y="4283995"/>
            <a:ext cx="659757" cy="65975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4B8D09-56EA-0E46-A483-C26740137D42}"/>
              </a:ext>
            </a:extLst>
          </p:cNvPr>
          <p:cNvSpPr/>
          <p:nvPr/>
        </p:nvSpPr>
        <p:spPr>
          <a:xfrm>
            <a:off x="1506638" y="5468870"/>
            <a:ext cx="659757" cy="659757"/>
          </a:xfrm>
          <a:prstGeom prst="ellipse">
            <a:avLst/>
          </a:prstGeom>
          <a:solidFill>
            <a:srgbClr val="567A9B"/>
          </a:solidFill>
          <a:ln>
            <a:solidFill>
              <a:srgbClr val="567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F9522-1090-D948-9264-97E08AD86E5B}"/>
              </a:ext>
            </a:extLst>
          </p:cNvPr>
          <p:cNvSpPr txBox="1"/>
          <p:nvPr/>
        </p:nvSpPr>
        <p:spPr>
          <a:xfrm>
            <a:off x="2257063" y="2971800"/>
            <a:ext cx="81370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dirty="0"/>
          </a:p>
          <a:p>
            <a:pPr lvl="0"/>
            <a:r>
              <a:rPr lang="en-GB" dirty="0">
                <a:latin typeface="Century" panose="02040604050505020304" pitchFamily="18" charset="0"/>
              </a:rPr>
              <a:t>Has negative media coverage affected the uptake of the COVID-19 vaccine?</a:t>
            </a:r>
          </a:p>
          <a:p>
            <a:r>
              <a:rPr lang="en-GB" dirty="0">
                <a:latin typeface="Century" panose="02040604050505020304" pitchFamily="18" charset="0"/>
              </a:rPr>
              <a:t> </a:t>
            </a:r>
          </a:p>
          <a:p>
            <a:pPr lvl="0"/>
            <a:endParaRPr lang="en-GB" dirty="0">
              <a:latin typeface="Century" panose="02040604050505020304" pitchFamily="18" charset="0"/>
            </a:endParaRPr>
          </a:p>
          <a:p>
            <a:pPr lvl="0"/>
            <a:r>
              <a:rPr lang="en-GB" dirty="0">
                <a:latin typeface="Century" panose="02040604050505020304" pitchFamily="18" charset="0"/>
              </a:rPr>
              <a:t>Are younger people less likely to accept the COVID-19 vaccine due to the influence of social media? </a:t>
            </a:r>
          </a:p>
          <a:p>
            <a:r>
              <a:rPr lang="en-GB" dirty="0">
                <a:latin typeface="Century" panose="02040604050505020304" pitchFamily="18" charset="0"/>
              </a:rPr>
              <a:t> </a:t>
            </a:r>
          </a:p>
          <a:p>
            <a:pPr lvl="0"/>
            <a:endParaRPr lang="en-GB" dirty="0">
              <a:latin typeface="Century" panose="02040604050505020304" pitchFamily="18" charset="0"/>
            </a:endParaRPr>
          </a:p>
          <a:p>
            <a:pPr lvl="0"/>
            <a:r>
              <a:rPr lang="en-GB" dirty="0">
                <a:latin typeface="Century" panose="02040604050505020304" pitchFamily="18" charset="0"/>
              </a:rPr>
              <a:t>What are the key reasons behind hesitation towards the uptake of the COVID-19 vaccine?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2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6A54-13DB-F04D-913A-A3B7D1BB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7" y="858982"/>
            <a:ext cx="10679387" cy="1432273"/>
          </a:xfrm>
        </p:spPr>
        <p:txBody>
          <a:bodyPr/>
          <a:lstStyle/>
          <a:p>
            <a:r>
              <a:rPr lang="en-US" dirty="0">
                <a:solidFill>
                  <a:srgbClr val="4B6B8B"/>
                </a:solidFill>
                <a:latin typeface="Century" panose="02040604050505020304" pitchFamily="18" charset="0"/>
              </a:rPr>
              <a:t>Vaccine</a:t>
            </a:r>
            <a:r>
              <a:rPr lang="en-US" dirty="0">
                <a:solidFill>
                  <a:srgbClr val="567A9B"/>
                </a:solidFill>
                <a:latin typeface="Century" panose="02040604050505020304" pitchFamily="18" charset="0"/>
              </a:rPr>
              <a:t> Hesitancy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E749F5-5768-4D45-9705-E07FBD9805DF}"/>
              </a:ext>
            </a:extLst>
          </p:cNvPr>
          <p:cNvSpPr/>
          <p:nvPr/>
        </p:nvSpPr>
        <p:spPr>
          <a:xfrm>
            <a:off x="1122744" y="2662177"/>
            <a:ext cx="1962874" cy="1892184"/>
          </a:xfrm>
          <a:prstGeom prst="ellipse">
            <a:avLst/>
          </a:prstGeom>
          <a:solidFill>
            <a:srgbClr val="567A9B"/>
          </a:solidFill>
          <a:ln>
            <a:solidFill>
              <a:srgbClr val="567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" panose="02040604050505020304" pitchFamily="18" charset="0"/>
              </a:rPr>
              <a:t>Cultivation Theory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0FC5F3-1CAD-5D49-BC7B-FB865E6239D5}"/>
              </a:ext>
            </a:extLst>
          </p:cNvPr>
          <p:cNvSpPr txBox="1"/>
          <p:nvPr/>
        </p:nvSpPr>
        <p:spPr>
          <a:xfrm>
            <a:off x="6389226" y="775503"/>
            <a:ext cx="533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‘increased social media use consistently predicts more negative vaccine beliefs’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(Hudson and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Montelpare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, 2021: 6)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888C4-4AF7-414C-A7AF-A78C4E90577D}"/>
              </a:ext>
            </a:extLst>
          </p:cNvPr>
          <p:cNvSpPr txBox="1"/>
          <p:nvPr/>
        </p:nvSpPr>
        <p:spPr>
          <a:xfrm>
            <a:off x="4758158" y="4820578"/>
            <a:ext cx="3164714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u="sng" dirty="0">
                <a:latin typeface="Century" panose="02040604050505020304" pitchFamily="18" charset="0"/>
              </a:rPr>
              <a:t>Vaccine hesitancy </a:t>
            </a:r>
            <a:r>
              <a:rPr lang="en-US" sz="1700" dirty="0">
                <a:latin typeface="Century" panose="02040604050505020304" pitchFamily="18" charset="0"/>
              </a:rPr>
              <a:t>refers to a mistrust among individuals in receiving recommended vaccines, and so delaying or refusing uptake (Knight, et al., 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2130B-A6CF-F947-B04A-C0834AE68EBB}"/>
              </a:ext>
            </a:extLst>
          </p:cNvPr>
          <p:cNvSpPr txBox="1"/>
          <p:nvPr/>
        </p:nvSpPr>
        <p:spPr>
          <a:xfrm>
            <a:off x="462987" y="4672786"/>
            <a:ext cx="38061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Century" panose="02040604050505020304" pitchFamily="18" charset="0"/>
              </a:rPr>
              <a:t>George Gerbner </a:t>
            </a:r>
            <a:r>
              <a:rPr lang="en-US" sz="1700" dirty="0">
                <a:latin typeface="Century" panose="02040604050505020304" pitchFamily="18" charset="0"/>
              </a:rPr>
              <a:t>(1998) highlights the influence of mass- produced messages which exploit the ideologies of mass publics.</a:t>
            </a:r>
          </a:p>
          <a:p>
            <a:endParaRPr lang="en-US" sz="1700" dirty="0">
              <a:latin typeface="Century" panose="02040604050505020304" pitchFamily="18" charset="0"/>
            </a:endParaRPr>
          </a:p>
          <a:p>
            <a:r>
              <a:rPr lang="en-GB" sz="1700" dirty="0">
                <a:latin typeface="Century" panose="02040604050505020304" pitchFamily="18" charset="0"/>
              </a:rPr>
              <a:t>Continued exposure to media cultivates how individuals may think </a:t>
            </a:r>
            <a:endParaRPr lang="en-US" sz="1700" dirty="0">
              <a:latin typeface="Century" panose="020406040505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379DA4-04C0-B041-B3E7-92A12C3C4D5A}"/>
              </a:ext>
            </a:extLst>
          </p:cNvPr>
          <p:cNvSpPr/>
          <p:nvPr/>
        </p:nvSpPr>
        <p:spPr>
          <a:xfrm>
            <a:off x="8437939" y="2945924"/>
            <a:ext cx="3164714" cy="313657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" panose="02040604050505020304" pitchFamily="18" charset="0"/>
              </a:rPr>
              <a:t>Vaccine Hesitancy is now listed as one of the World Health </a:t>
            </a:r>
            <a:r>
              <a:rPr lang="en-US" dirty="0" err="1">
                <a:latin typeface="Century" panose="02040604050505020304" pitchFamily="18" charset="0"/>
              </a:rPr>
              <a:t>Organisation’s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b="1" dirty="0">
                <a:latin typeface="Century" panose="02040604050505020304" pitchFamily="18" charset="0"/>
              </a:rPr>
              <a:t>TOP 10 THREATS </a:t>
            </a:r>
            <a:r>
              <a:rPr lang="en-US" dirty="0">
                <a:latin typeface="Century" panose="02040604050505020304" pitchFamily="18" charset="0"/>
              </a:rPr>
              <a:t>to global health </a:t>
            </a:r>
          </a:p>
          <a:p>
            <a:pPr algn="ctr"/>
            <a:r>
              <a:rPr lang="en-US" dirty="0">
                <a:latin typeface="Century" panose="02040604050505020304" pitchFamily="18" charset="0"/>
              </a:rPr>
              <a:t>(</a:t>
            </a:r>
            <a:r>
              <a:rPr lang="en-US" dirty="0" err="1">
                <a:latin typeface="Century" panose="02040604050505020304" pitchFamily="18" charset="0"/>
              </a:rPr>
              <a:t>Goodlee</a:t>
            </a:r>
            <a:r>
              <a:rPr lang="en-US" dirty="0">
                <a:latin typeface="Century" panose="02040604050505020304" pitchFamily="18" charset="0"/>
              </a:rPr>
              <a:t>,  2019)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829FC5-EA3E-6648-8FEF-A246EF2E1CAE}"/>
              </a:ext>
            </a:extLst>
          </p:cNvPr>
          <p:cNvSpPr/>
          <p:nvPr/>
        </p:nvSpPr>
        <p:spPr>
          <a:xfrm>
            <a:off x="5114563" y="2662177"/>
            <a:ext cx="1962874" cy="1892184"/>
          </a:xfrm>
          <a:prstGeom prst="ellipse">
            <a:avLst/>
          </a:prstGeom>
          <a:solidFill>
            <a:srgbClr val="567A9B"/>
          </a:solidFill>
          <a:ln>
            <a:solidFill>
              <a:srgbClr val="567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" panose="02040604050505020304" pitchFamily="18" charset="0"/>
              </a:rPr>
              <a:t>Vaccine Hesitancy</a:t>
            </a:r>
          </a:p>
        </p:txBody>
      </p:sp>
    </p:spTree>
    <p:extLst>
      <p:ext uri="{BB962C8B-B14F-4D97-AF65-F5344CB8AC3E}">
        <p14:creationId xmlns:p14="http://schemas.microsoft.com/office/powerpoint/2010/main" val="228459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7E71-B4EE-B644-B25B-96B31471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B6B8B"/>
                </a:solidFill>
                <a:latin typeface="Century" panose="02040604050505020304" pitchFamily="18" charset="0"/>
              </a:rPr>
              <a:t>Methodological Approach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60DF1E-5768-AF4E-919F-DE2563966D45}"/>
              </a:ext>
            </a:extLst>
          </p:cNvPr>
          <p:cNvSpPr/>
          <p:nvPr/>
        </p:nvSpPr>
        <p:spPr>
          <a:xfrm>
            <a:off x="391411" y="2850704"/>
            <a:ext cx="2073996" cy="3148314"/>
          </a:xfrm>
          <a:prstGeom prst="roundRect">
            <a:avLst/>
          </a:prstGeom>
          <a:noFill/>
          <a:ln>
            <a:solidFill>
              <a:srgbClr val="4B6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596506A-14BF-ED44-8A4E-D6F4B4C8C8C5}"/>
              </a:ext>
            </a:extLst>
          </p:cNvPr>
          <p:cNvSpPr/>
          <p:nvPr/>
        </p:nvSpPr>
        <p:spPr>
          <a:xfrm>
            <a:off x="3394947" y="2850704"/>
            <a:ext cx="2073996" cy="3148314"/>
          </a:xfrm>
          <a:prstGeom prst="roundRect">
            <a:avLst/>
          </a:prstGeom>
          <a:noFill/>
          <a:ln>
            <a:solidFill>
              <a:srgbClr val="4B6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1E0A5B7-F596-224A-9DAC-7CFB4899C005}"/>
              </a:ext>
            </a:extLst>
          </p:cNvPr>
          <p:cNvSpPr/>
          <p:nvPr/>
        </p:nvSpPr>
        <p:spPr>
          <a:xfrm>
            <a:off x="6451581" y="2850704"/>
            <a:ext cx="2073996" cy="3148314"/>
          </a:xfrm>
          <a:prstGeom prst="roundRect">
            <a:avLst/>
          </a:prstGeom>
          <a:noFill/>
          <a:ln>
            <a:solidFill>
              <a:srgbClr val="4B6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531B325-CB96-E14A-AEFF-D8161903EEBB}"/>
              </a:ext>
            </a:extLst>
          </p:cNvPr>
          <p:cNvSpPr/>
          <p:nvPr/>
        </p:nvSpPr>
        <p:spPr>
          <a:xfrm>
            <a:off x="9508216" y="2850704"/>
            <a:ext cx="2073996" cy="3148314"/>
          </a:xfrm>
          <a:prstGeom prst="roundRect">
            <a:avLst/>
          </a:prstGeom>
          <a:noFill/>
          <a:ln>
            <a:solidFill>
              <a:srgbClr val="4B6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F16025-3351-3841-948E-3B19C1ED06D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465407" y="4424861"/>
            <a:ext cx="92954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B3670F-7179-854F-A40A-E176C0152A9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468943" y="4424861"/>
            <a:ext cx="98263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99F10C-636D-F146-9E53-680A8D79A50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8525577" y="4424861"/>
            <a:ext cx="98263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15CD406-BBF4-FD4E-8278-FE988A8F745A}"/>
              </a:ext>
            </a:extLst>
          </p:cNvPr>
          <p:cNvSpPr txBox="1"/>
          <p:nvPr/>
        </p:nvSpPr>
        <p:spPr>
          <a:xfrm>
            <a:off x="446096" y="3236371"/>
            <a:ext cx="19662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latin typeface="Century" panose="02040604050505020304" pitchFamily="18" charset="0"/>
              </a:rPr>
              <a:t>Alternate hypothesis</a:t>
            </a:r>
            <a:r>
              <a:rPr lang="en-GB" sz="1200" dirty="0">
                <a:latin typeface="Century" panose="02040604050505020304" pitchFamily="18" charset="0"/>
              </a:rPr>
              <a:t>: Greater exposure to misinformation is related to a lower uptake in the COVID-19 vaccine within adults.</a:t>
            </a:r>
          </a:p>
          <a:p>
            <a:pPr lvl="0"/>
            <a:endParaRPr lang="en-GB" sz="1200" dirty="0">
              <a:latin typeface="Century" panose="02040604050505020304" pitchFamily="18" charset="0"/>
            </a:endParaRPr>
          </a:p>
          <a:p>
            <a:pPr lvl="0"/>
            <a:r>
              <a:rPr lang="en-GB" sz="1200" b="1" dirty="0">
                <a:latin typeface="Century" panose="02040604050505020304" pitchFamily="18" charset="0"/>
              </a:rPr>
              <a:t>Null hypothesis</a:t>
            </a:r>
            <a:r>
              <a:rPr lang="en-GB" sz="1200" dirty="0">
                <a:latin typeface="Century" panose="02040604050505020304" pitchFamily="18" charset="0"/>
              </a:rPr>
              <a:t>: There is no relation between misinformation and the uptake of the COVID-19 vaccine.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4DD6F2-3EDE-1D4D-82DC-F74AA32E96EB}"/>
              </a:ext>
            </a:extLst>
          </p:cNvPr>
          <p:cNvSpPr txBox="1"/>
          <p:nvPr/>
        </p:nvSpPr>
        <p:spPr>
          <a:xfrm>
            <a:off x="3569024" y="4529032"/>
            <a:ext cx="1725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entury" panose="02040604050505020304" pitchFamily="18" charset="0"/>
              </a:rPr>
              <a:t>Non-probability method of self-selection sampling: </a:t>
            </a:r>
            <a:r>
              <a:rPr lang="en-GB" sz="1200" b="1" dirty="0">
                <a:latin typeface="Century" panose="02040604050505020304" pitchFamily="18" charset="0"/>
              </a:rPr>
              <a:t>54 </a:t>
            </a:r>
            <a:r>
              <a:rPr lang="en-GB" sz="1200" dirty="0">
                <a:latin typeface="Century" panose="02040604050505020304" pitchFamily="18" charset="0"/>
              </a:rPr>
              <a:t>participants  </a:t>
            </a:r>
            <a:endParaRPr lang="en-US" sz="1200" dirty="0">
              <a:latin typeface="Century" panose="020406040505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5F9FF2-F912-824F-ACD9-221B01C889E1}"/>
              </a:ext>
            </a:extLst>
          </p:cNvPr>
          <p:cNvSpPr txBox="1"/>
          <p:nvPr/>
        </p:nvSpPr>
        <p:spPr>
          <a:xfrm>
            <a:off x="9727522" y="3841003"/>
            <a:ext cx="1635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entury" panose="02040604050505020304" pitchFamily="18" charset="0"/>
              </a:rPr>
              <a:t>Research Reflection </a:t>
            </a:r>
          </a:p>
          <a:p>
            <a:endParaRPr lang="en-US" sz="1200" dirty="0">
              <a:latin typeface="Century" panose="020406040505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latin typeface="Century" panose="02040604050505020304" pitchFamily="18" charset="0"/>
              </a:rPr>
              <a:t>Sampling Bias?</a:t>
            </a:r>
          </a:p>
          <a:p>
            <a:endParaRPr lang="en-US" sz="1200" dirty="0">
              <a:latin typeface="Century" panose="020406040505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latin typeface="Century" panose="02040604050505020304" pitchFamily="18" charset="0"/>
              </a:rPr>
              <a:t>Lack of detail?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Century" panose="020406040505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4BFA12-0423-6144-9DF1-F9291E426030}"/>
              </a:ext>
            </a:extLst>
          </p:cNvPr>
          <p:cNvSpPr txBox="1"/>
          <p:nvPr/>
        </p:nvSpPr>
        <p:spPr>
          <a:xfrm>
            <a:off x="9097701" y="562738"/>
            <a:ext cx="24845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Quantitative data provides ‘a precise, definite measure’ 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(Denscombe, 2017: 266)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565792-BB7C-0F42-A499-5A4BFC5220C5}"/>
              </a:ext>
            </a:extLst>
          </p:cNvPr>
          <p:cNvSpPr txBox="1"/>
          <p:nvPr/>
        </p:nvSpPr>
        <p:spPr>
          <a:xfrm>
            <a:off x="3569024" y="3619330"/>
            <a:ext cx="172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" panose="02040604050505020304" pitchFamily="18" charset="0"/>
              </a:rPr>
              <a:t>Quantitative, closed-question structure  online survey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F90A42-7E46-A647-AD0A-F8F826C77FD7}"/>
              </a:ext>
            </a:extLst>
          </p:cNvPr>
          <p:cNvSpPr txBox="1"/>
          <p:nvPr/>
        </p:nvSpPr>
        <p:spPr>
          <a:xfrm>
            <a:off x="6604697" y="3152001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entury" panose="02040604050505020304" pitchFamily="18" charset="0"/>
              </a:rPr>
              <a:t>SPSS data analysis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8ADEC5-5DDB-AA4B-8286-A9CF74E5AC82}"/>
              </a:ext>
            </a:extLst>
          </p:cNvPr>
          <p:cNvSpPr txBox="1"/>
          <p:nvPr/>
        </p:nvSpPr>
        <p:spPr>
          <a:xfrm>
            <a:off x="6604697" y="3650764"/>
            <a:ext cx="1694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entury" panose="02040604050505020304" pitchFamily="18" charset="0"/>
              </a:rPr>
              <a:t>Identify trends in the data using descriptive statistics </a:t>
            </a:r>
            <a:endParaRPr lang="en-US" sz="1200" dirty="0">
              <a:latin typeface="Century" panose="020406040505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0296AA-1FFE-7B48-ADB6-039C005FB8BA}"/>
              </a:ext>
            </a:extLst>
          </p:cNvPr>
          <p:cNvSpPr txBox="1"/>
          <p:nvPr/>
        </p:nvSpPr>
        <p:spPr>
          <a:xfrm>
            <a:off x="6604697" y="4441168"/>
            <a:ext cx="1608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entury" panose="02040604050505020304" pitchFamily="18" charset="0"/>
              </a:rPr>
              <a:t>Visually compare nominal data groups through presentation methods such as pie charts and bar graphs.</a:t>
            </a:r>
            <a:endParaRPr lang="en-US" sz="12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1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A4BE-39BF-4643-A28D-B4F63B97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05" y="860483"/>
            <a:ext cx="10380573" cy="1432273"/>
          </a:xfrm>
        </p:spPr>
        <p:txBody>
          <a:bodyPr/>
          <a:lstStyle/>
          <a:p>
            <a:r>
              <a:rPr lang="en-US" dirty="0">
                <a:solidFill>
                  <a:srgbClr val="4B6B8B"/>
                </a:solidFill>
                <a:latin typeface="Century" panose="02040604050505020304" pitchFamily="18" charset="0"/>
              </a:rPr>
              <a:t>Findings – Age 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110FF1C-B241-9145-8896-383464B5F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4605" y="3115226"/>
            <a:ext cx="5121910" cy="210185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A152E37-BA07-A54C-B7BA-9F2BB1666B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25487" y="3143166"/>
            <a:ext cx="5052060" cy="2073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ECACEA-1438-8C4C-99F7-EBC7FBC55A01}"/>
              </a:ext>
            </a:extLst>
          </p:cNvPr>
          <p:cNvSpPr txBox="1"/>
          <p:nvPr/>
        </p:nvSpPr>
        <p:spPr>
          <a:xfrm>
            <a:off x="764498" y="5621311"/>
            <a:ext cx="1038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Does age hold an influence over attitudes and beliefs surrounding COVID-19 and the uptake of the COVID-19 vaccine?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C904DE-B525-2449-82E1-ACCB0D2817ED}"/>
              </a:ext>
            </a:extLst>
          </p:cNvPr>
          <p:cNvSpPr/>
          <p:nvPr/>
        </p:nvSpPr>
        <p:spPr>
          <a:xfrm>
            <a:off x="4606724" y="4154576"/>
            <a:ext cx="335667" cy="2969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242406-C0D1-4D4C-BDED-114EF48682DF}"/>
              </a:ext>
            </a:extLst>
          </p:cNvPr>
          <p:cNvSpPr/>
          <p:nvPr/>
        </p:nvSpPr>
        <p:spPr>
          <a:xfrm>
            <a:off x="10683433" y="4154576"/>
            <a:ext cx="332727" cy="2969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98DB4E-D4EB-1942-8694-E98FD1847375}"/>
              </a:ext>
            </a:extLst>
          </p:cNvPr>
          <p:cNvSpPr/>
          <p:nvPr/>
        </p:nvSpPr>
        <p:spPr>
          <a:xfrm>
            <a:off x="2013995" y="4757194"/>
            <a:ext cx="302872" cy="263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9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A4BE-39BF-4643-A28D-B4F63B97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05" y="860483"/>
            <a:ext cx="10380573" cy="1432273"/>
          </a:xfrm>
        </p:spPr>
        <p:txBody>
          <a:bodyPr/>
          <a:lstStyle/>
          <a:p>
            <a:r>
              <a:rPr lang="en-US" dirty="0">
                <a:solidFill>
                  <a:srgbClr val="4B6B8B"/>
                </a:solidFill>
                <a:latin typeface="Century" panose="02040604050505020304" pitchFamily="18" charset="0"/>
              </a:rPr>
              <a:t>Findings – Media Exposure  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6F27C1C-2A13-F84D-A8D2-CD870FBEB2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17116" y="3429000"/>
            <a:ext cx="5757766" cy="234676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43837D-F8C1-3B45-86DD-98ECE0F5CD59}"/>
              </a:ext>
            </a:extLst>
          </p:cNvPr>
          <p:cNvCxnSpPr/>
          <p:nvPr/>
        </p:nvCxnSpPr>
        <p:spPr>
          <a:xfrm>
            <a:off x="2048719" y="3646025"/>
            <a:ext cx="1805651" cy="6597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BCAE085-8531-E14E-95C4-78613981E458}"/>
              </a:ext>
            </a:extLst>
          </p:cNvPr>
          <p:cNvSpPr/>
          <p:nvPr/>
        </p:nvSpPr>
        <p:spPr>
          <a:xfrm>
            <a:off x="6095999" y="4132162"/>
            <a:ext cx="478421" cy="405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63DA-A264-EB42-A3F7-66BECE1B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B6B8B"/>
                </a:solidFill>
                <a:latin typeface="Century" panose="02040604050505020304" pitchFamily="18" charset="0"/>
              </a:rPr>
              <a:t>Findings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3ADD0-7A72-F340-861A-D6D534E10E1E}"/>
              </a:ext>
            </a:extLst>
          </p:cNvPr>
          <p:cNvSpPr txBox="1"/>
          <p:nvPr/>
        </p:nvSpPr>
        <p:spPr>
          <a:xfrm>
            <a:off x="5845215" y="400111"/>
            <a:ext cx="6049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‘the rise of anti-vaccination movements in parts of the Western world poses a dire threat to people’s health and the collective herd immunity’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(Hussain, et al., 2018: 5)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46A6FE-C518-3443-926A-707BA10F01E4}"/>
              </a:ext>
            </a:extLst>
          </p:cNvPr>
          <p:cNvSpPr/>
          <p:nvPr/>
        </p:nvSpPr>
        <p:spPr>
          <a:xfrm>
            <a:off x="761801" y="2939970"/>
            <a:ext cx="3150442" cy="1527858"/>
          </a:xfrm>
          <a:prstGeom prst="roundRect">
            <a:avLst/>
          </a:prstGeom>
          <a:noFill/>
          <a:ln>
            <a:solidFill>
              <a:srgbClr val="4B6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C531F9-4F9F-9641-9962-F30453D042C2}"/>
              </a:ext>
            </a:extLst>
          </p:cNvPr>
          <p:cNvSpPr/>
          <p:nvPr/>
        </p:nvSpPr>
        <p:spPr>
          <a:xfrm>
            <a:off x="761801" y="3035175"/>
            <a:ext cx="3289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entury" panose="02040604050505020304" pitchFamily="18" charset="0"/>
                <a:ea typeface="Times New Roman" panose="02020603050405020304" pitchFamily="18" charset="0"/>
              </a:rPr>
              <a:t>94.4% </a:t>
            </a:r>
            <a:r>
              <a:rPr lang="en-GB" sz="2000" dirty="0">
                <a:latin typeface="Century" panose="02040604050505020304" pitchFamily="18" charset="0"/>
                <a:ea typeface="Times New Roman" panose="02020603050405020304" pitchFamily="18" charset="0"/>
              </a:rPr>
              <a:t>of the 54 participants responded to having received at least 1 dose of the vaccine. 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9FED7-D627-3147-96A0-C533E196B078}"/>
              </a:ext>
            </a:extLst>
          </p:cNvPr>
          <p:cNvSpPr txBox="1"/>
          <p:nvPr/>
        </p:nvSpPr>
        <p:spPr>
          <a:xfrm>
            <a:off x="761801" y="4759749"/>
            <a:ext cx="322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" panose="02040604050505020304" pitchFamily="18" charset="0"/>
              </a:rPr>
              <a:t>63% </a:t>
            </a:r>
            <a:r>
              <a:rPr lang="en-GB" dirty="0">
                <a:latin typeface="Century" panose="02040604050505020304" pitchFamily="18" charset="0"/>
              </a:rPr>
              <a:t>of participants stated that their COVID-19 vaccine concerns were heightened through what they had seen in the media. 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2A43AFC-DB53-D544-A7C8-1073782E2D39}"/>
              </a:ext>
            </a:extLst>
          </p:cNvPr>
          <p:cNvSpPr/>
          <p:nvPr/>
        </p:nvSpPr>
        <p:spPr>
          <a:xfrm>
            <a:off x="761800" y="4696011"/>
            <a:ext cx="3150441" cy="1527858"/>
          </a:xfrm>
          <a:prstGeom prst="roundRect">
            <a:avLst/>
          </a:prstGeom>
          <a:noFill/>
          <a:ln>
            <a:solidFill>
              <a:srgbClr val="4B6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CF8F5A-A462-AD49-AD12-AC9CF44AFBF7}"/>
              </a:ext>
            </a:extLst>
          </p:cNvPr>
          <p:cNvSpPr/>
          <p:nvPr/>
        </p:nvSpPr>
        <p:spPr>
          <a:xfrm>
            <a:off x="4853845" y="313669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latin typeface="Century" panose="02040604050505020304" pitchFamily="18" charset="0"/>
              </a:rPr>
              <a:t>Results from this study do not present evidence of a cause and effect relationship between misinformation and vaccine hesitancy, contradicting current literature which suggests that exposure to misinformation is correlated with vaccine hesitancy.</a:t>
            </a:r>
          </a:p>
          <a:p>
            <a:pPr lvl="0"/>
            <a:endParaRPr lang="en-GB" dirty="0">
              <a:latin typeface="Century" panose="02040604050505020304" pitchFamily="18" charset="0"/>
            </a:endParaRPr>
          </a:p>
          <a:p>
            <a:r>
              <a:rPr lang="en-GB" i="1" u="sng" dirty="0">
                <a:latin typeface="Century" panose="02040604050505020304" pitchFamily="18" charset="0"/>
              </a:rPr>
              <a:t>However, </a:t>
            </a:r>
            <a:r>
              <a:rPr lang="en-GB" dirty="0">
                <a:latin typeface="Century" panose="02040604050505020304" pitchFamily="18" charset="0"/>
              </a:rPr>
              <a:t>this is a positive conclusion as it implies public health is not influenced by negative media and misinformation, indicating a consensus of scientific knowledge. </a:t>
            </a:r>
          </a:p>
          <a:p>
            <a:pPr lvl="0"/>
            <a:endParaRPr lang="en-GB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3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C335-6B0D-9440-AD90-326FA2F0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B6B8B"/>
                </a:solidFill>
                <a:latin typeface="Century" panose="02040604050505020304" pitchFamily="18" charset="0"/>
              </a:rPr>
              <a:t>Conclusion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EC0A2D-7FEB-8140-8329-0AE024AB4AC0}"/>
              </a:ext>
            </a:extLst>
          </p:cNvPr>
          <p:cNvSpPr/>
          <p:nvPr/>
        </p:nvSpPr>
        <p:spPr>
          <a:xfrm>
            <a:off x="6341558" y="2592943"/>
            <a:ext cx="1471733" cy="1432273"/>
          </a:xfrm>
          <a:prstGeom prst="ellipse">
            <a:avLst/>
          </a:prstGeom>
          <a:solidFill>
            <a:srgbClr val="567A9B"/>
          </a:solidFill>
          <a:ln>
            <a:solidFill>
              <a:srgbClr val="567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entury" panose="02040604050505020304" pitchFamily="18" charset="0"/>
              </a:rPr>
              <a:t>Limitations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B994DE-EC0E-4243-AC18-BA8D9A47BDEA}"/>
              </a:ext>
            </a:extLst>
          </p:cNvPr>
          <p:cNvSpPr/>
          <p:nvPr/>
        </p:nvSpPr>
        <p:spPr>
          <a:xfrm>
            <a:off x="9670640" y="2592943"/>
            <a:ext cx="1471733" cy="1432273"/>
          </a:xfrm>
          <a:prstGeom prst="ellipse">
            <a:avLst/>
          </a:prstGeom>
          <a:solidFill>
            <a:srgbClr val="567A9B"/>
          </a:solidFill>
          <a:ln>
            <a:solidFill>
              <a:srgbClr val="567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entury" panose="02040604050505020304" pitchFamily="18" charset="0"/>
              </a:rPr>
              <a:t>Future Research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E5F75-7AD0-4E4F-B94A-E269BCCD4905}"/>
              </a:ext>
            </a:extLst>
          </p:cNvPr>
          <p:cNvSpPr txBox="1"/>
          <p:nvPr/>
        </p:nvSpPr>
        <p:spPr>
          <a:xfrm>
            <a:off x="6096000" y="4059446"/>
            <a:ext cx="2296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" panose="02040604050505020304" pitchFamily="18" charset="0"/>
              </a:rPr>
              <a:t>Limited by small sample size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" panose="02040604050505020304" pitchFamily="18" charset="0"/>
              </a:rPr>
              <a:t>Sampling bias constrain reliability of results?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" panose="02040604050505020304" pitchFamily="18" charset="0"/>
              </a:rPr>
              <a:t>Restrictive nature of quantitative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6B704-60B0-594D-86A1-0EB2D844B1CC}"/>
              </a:ext>
            </a:extLst>
          </p:cNvPr>
          <p:cNvSpPr txBox="1"/>
          <p:nvPr/>
        </p:nvSpPr>
        <p:spPr>
          <a:xfrm>
            <a:off x="9258410" y="4059446"/>
            <a:ext cx="22961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" panose="02040604050505020304" pitchFamily="18" charset="0"/>
              </a:rPr>
              <a:t>Exploration into wider demographics and geographical differences?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" panose="02040604050505020304" pitchFamily="18" charset="0"/>
              </a:rPr>
              <a:t>Qualitative understanding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" panose="02040604050505020304" pitchFamily="18" charset="0"/>
              </a:rPr>
              <a:t>Cultural comparison in various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entury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2E9E5-0B79-7646-B4BB-84D8D1BD9289}"/>
              </a:ext>
            </a:extLst>
          </p:cNvPr>
          <p:cNvSpPr txBox="1"/>
          <p:nvPr/>
        </p:nvSpPr>
        <p:spPr>
          <a:xfrm>
            <a:off x="839449" y="3222885"/>
            <a:ext cx="48268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" panose="02040604050505020304" pitchFamily="18" charset="0"/>
              </a:rPr>
              <a:t>To Conclude…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This study contributes to the understanding of vaccine hesitancy and the influence of media on the attitudes and </a:t>
            </a:r>
            <a:r>
              <a:rPr lang="en-US" dirty="0" err="1">
                <a:latin typeface="Century" panose="02040604050505020304" pitchFamily="18" charset="0"/>
              </a:rPr>
              <a:t>behaviours</a:t>
            </a:r>
            <a:r>
              <a:rPr lang="en-US" dirty="0">
                <a:latin typeface="Century" panose="02040604050505020304" pitchFamily="18" charset="0"/>
              </a:rPr>
              <a:t> among society concerning the COVID-19 vaccine and misinformation.</a:t>
            </a:r>
          </a:p>
        </p:txBody>
      </p:sp>
    </p:spTree>
    <p:extLst>
      <p:ext uri="{BB962C8B-B14F-4D97-AF65-F5344CB8AC3E}">
        <p14:creationId xmlns:p14="http://schemas.microsoft.com/office/powerpoint/2010/main" val="1091296203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Custom 148">
      <a:dk1>
        <a:srgbClr val="262626"/>
      </a:dk1>
      <a:lt1>
        <a:sysClr val="window" lastClr="FFFFFF"/>
      </a:lt1>
      <a:dk2>
        <a:srgbClr val="2F333D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717</Words>
  <Application>Microsoft Macintosh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Bierstadt</vt:lpstr>
      <vt:lpstr>Century</vt:lpstr>
      <vt:lpstr>BevelVTI</vt:lpstr>
      <vt:lpstr>Media Coverage and the Uptake of the COVID-19 Vaccine</vt:lpstr>
      <vt:lpstr>PowerPoint Presentation</vt:lpstr>
      <vt:lpstr>Research Aims </vt:lpstr>
      <vt:lpstr>Vaccine Hesitancy </vt:lpstr>
      <vt:lpstr>Methodological Approach </vt:lpstr>
      <vt:lpstr>Findings – Age </vt:lpstr>
      <vt:lpstr>Findings – Media Exposure  </vt:lpstr>
      <vt:lpstr>Findings </vt:lpstr>
      <vt:lpstr>Conclusion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Coverage and the Uptake of the COVID-19 Vaccine</dc:title>
  <dc:creator>Lauren Cann</dc:creator>
  <cp:lastModifiedBy>Lauren Cann</cp:lastModifiedBy>
  <cp:revision>10</cp:revision>
  <dcterms:created xsi:type="dcterms:W3CDTF">2022-03-23T11:18:09Z</dcterms:created>
  <dcterms:modified xsi:type="dcterms:W3CDTF">2022-04-01T13:08:33Z</dcterms:modified>
</cp:coreProperties>
</file>